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41E81-F489-4310-8399-4CCFD9EB6D56}" type="datetimeFigureOut">
              <a:rPr lang="en-US" smtClean="0"/>
              <a:t>13-May-24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3E4B2-6D47-4D06-B0CF-707E11012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484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41E81-F489-4310-8399-4CCFD9EB6D56}" type="datetimeFigureOut">
              <a:rPr lang="en-US" smtClean="0"/>
              <a:t>13-May-24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3E4B2-6D47-4D06-B0CF-707E11012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042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41E81-F489-4310-8399-4CCFD9EB6D56}" type="datetimeFigureOut">
              <a:rPr lang="en-US" smtClean="0"/>
              <a:t>13-May-24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3E4B2-6D47-4D06-B0CF-707E11012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49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41E81-F489-4310-8399-4CCFD9EB6D56}" type="datetimeFigureOut">
              <a:rPr lang="en-US" smtClean="0"/>
              <a:t>13-May-24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3E4B2-6D47-4D06-B0CF-707E11012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960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41E81-F489-4310-8399-4CCFD9EB6D56}" type="datetimeFigureOut">
              <a:rPr lang="en-US" smtClean="0"/>
              <a:t>13-May-24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3E4B2-6D47-4D06-B0CF-707E11012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413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41E81-F489-4310-8399-4CCFD9EB6D56}" type="datetimeFigureOut">
              <a:rPr lang="en-US" smtClean="0"/>
              <a:t>13-May-24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3E4B2-6D47-4D06-B0CF-707E11012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056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41E81-F489-4310-8399-4CCFD9EB6D56}" type="datetimeFigureOut">
              <a:rPr lang="en-US" smtClean="0"/>
              <a:t>13-May-24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3E4B2-6D47-4D06-B0CF-707E11012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587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41E81-F489-4310-8399-4CCFD9EB6D56}" type="datetimeFigureOut">
              <a:rPr lang="en-US" smtClean="0"/>
              <a:t>13-May-24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3E4B2-6D47-4D06-B0CF-707E11012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610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41E81-F489-4310-8399-4CCFD9EB6D56}" type="datetimeFigureOut">
              <a:rPr lang="en-US" smtClean="0"/>
              <a:t>13-May-24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3E4B2-6D47-4D06-B0CF-707E11012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799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41E81-F489-4310-8399-4CCFD9EB6D56}" type="datetimeFigureOut">
              <a:rPr lang="en-US" smtClean="0"/>
              <a:t>13-May-24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3E4B2-6D47-4D06-B0CF-707E11012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808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41E81-F489-4310-8399-4CCFD9EB6D56}" type="datetimeFigureOut">
              <a:rPr lang="en-US" smtClean="0"/>
              <a:t>13-May-24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3E4B2-6D47-4D06-B0CF-707E11012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591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841E81-F489-4310-8399-4CCFD9EB6D56}" type="datetimeFigureOut">
              <a:rPr lang="en-US" smtClean="0"/>
              <a:t>13-May-24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B3E4B2-6D47-4D06-B0CF-707E11012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424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8914"/>
            <a:ext cx="8058150" cy="496887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Gill Sans MT" panose="020B0502020104020203" pitchFamily="34" charset="0"/>
              </a:rPr>
              <a:t>PLHIV Stigma </a:t>
            </a: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latin typeface="Gill Sans MT" panose="020B0502020104020203" pitchFamily="34" charset="0"/>
              </a:rPr>
              <a:t>index studies in Uganda </a:t>
            </a:r>
            <a:endParaRPr lang="en-US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9106885"/>
              </p:ext>
            </p:extLst>
          </p:nvPr>
        </p:nvGraphicFramePr>
        <p:xfrm>
          <a:off x="152400" y="699628"/>
          <a:ext cx="8991601" cy="55402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83244"/>
                <a:gridCol w="1586753"/>
                <a:gridCol w="3321604"/>
              </a:tblGrid>
              <a:tr h="497274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Study, when and where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marL="68585" marR="68585" marT="45719" marB="45719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Numbers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marL="68585" marR="68585" marT="45719" marB="45719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Funder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marL="68585" marR="68585" marT="45719" marB="45719">
                    <a:solidFill>
                      <a:srgbClr val="FFC000"/>
                    </a:solidFill>
                  </a:tcPr>
                </a:tc>
              </a:tr>
              <a:tr h="884958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National study  (2013) – 18 districts</a:t>
                      </a:r>
                      <a:endParaRPr lang="en-US" sz="2000" dirty="0"/>
                    </a:p>
                  </a:txBody>
                  <a:tcPr marL="68585" marR="68585" marT="45719" marB="45719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1110</a:t>
                      </a:r>
                      <a:endParaRPr lang="en-US" sz="2000" dirty="0"/>
                    </a:p>
                  </a:txBody>
                  <a:tcPr marL="68585" marR="68585" marT="45719" marB="45719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Embassy of Ireland through UNAIDS</a:t>
                      </a:r>
                      <a:endParaRPr lang="en-US" sz="2000" dirty="0"/>
                    </a:p>
                  </a:txBody>
                  <a:tcPr marL="68585" marR="68585" marT="45719" marB="45719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8849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Baseline and end line surveys  in Central and South Western Uganda (2014, 2015)</a:t>
                      </a:r>
                      <a:endParaRPr lang="en-US" sz="2000" dirty="0"/>
                    </a:p>
                  </a:txBody>
                  <a:tcPr marL="68585" marR="68585" marT="45719" marB="45719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2000 (@study)</a:t>
                      </a:r>
                      <a:endParaRPr lang="en-US" sz="2000" dirty="0"/>
                    </a:p>
                  </a:txBody>
                  <a:tcPr marL="68585" marR="68585" marT="45719" marB="45719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CAFOD </a:t>
                      </a:r>
                      <a:endParaRPr lang="en-US" sz="2000" dirty="0"/>
                    </a:p>
                  </a:txBody>
                  <a:tcPr marL="68585" marR="68585" marT="45719" marB="45719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8849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YPLHIV (2017) in East-Central</a:t>
                      </a:r>
                      <a:r>
                        <a:rPr lang="en-US" sz="2000" baseline="0" dirty="0" smtClean="0"/>
                        <a:t> Uganda</a:t>
                      </a:r>
                      <a:endParaRPr lang="en-US" sz="2000" dirty="0" smtClean="0"/>
                    </a:p>
                    <a:p>
                      <a:endParaRPr lang="en-US" sz="2000" dirty="0"/>
                    </a:p>
                  </a:txBody>
                  <a:tcPr marL="68585" marR="68585" marT="45719" marB="45719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223</a:t>
                      </a:r>
                      <a:endParaRPr lang="en-US" sz="2000" dirty="0"/>
                    </a:p>
                  </a:txBody>
                  <a:tcPr marL="68585" marR="68585" marT="45719" marB="45719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Dutch Government through GUSO </a:t>
                      </a:r>
                      <a:r>
                        <a:rPr lang="en-US" sz="2000" dirty="0" err="1" smtClean="0"/>
                        <a:t>Programme</a:t>
                      </a:r>
                      <a:endParaRPr lang="en-US" sz="2000" dirty="0"/>
                    </a:p>
                  </a:txBody>
                  <a:tcPr marL="68585" marR="68585" marT="45719" marB="45719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8849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Central Region (2017) covering 6 districts </a:t>
                      </a:r>
                    </a:p>
                  </a:txBody>
                  <a:tcPr marL="68585" marR="68585" marT="45719" marB="45719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401</a:t>
                      </a:r>
                      <a:endParaRPr lang="en-US" sz="2000" dirty="0"/>
                    </a:p>
                  </a:txBody>
                  <a:tcPr marL="68585" marR="68585" marT="45719" marB="45719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Population Council</a:t>
                      </a:r>
                      <a:endParaRPr lang="en-US" sz="2000" dirty="0"/>
                    </a:p>
                  </a:txBody>
                  <a:tcPr marL="68585" marR="68585" marT="45719" marB="45719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8849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 smtClean="0"/>
                        <a:t>Karamoja</a:t>
                      </a:r>
                      <a:r>
                        <a:rPr lang="en-US" sz="2000" dirty="0" smtClean="0"/>
                        <a:t> (2017) covering 7 districts </a:t>
                      </a:r>
                    </a:p>
                  </a:txBody>
                  <a:tcPr marL="68585" marR="68585" marT="45719" marB="45719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979</a:t>
                      </a:r>
                      <a:endParaRPr lang="en-US" sz="2000" dirty="0"/>
                    </a:p>
                  </a:txBody>
                  <a:tcPr marL="68585" marR="68585" marT="45719" marB="45719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Embassy of Ireland</a:t>
                      </a:r>
                      <a:endParaRPr lang="en-US" sz="2000" dirty="0"/>
                    </a:p>
                  </a:txBody>
                  <a:tcPr marL="68585" marR="68585" marT="45719" marB="45719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97274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National study (2019) – 21 districts</a:t>
                      </a:r>
                      <a:endParaRPr lang="en-US" sz="2000" dirty="0"/>
                    </a:p>
                  </a:txBody>
                  <a:tcPr marL="68585" marR="68585" marT="45719" marB="45719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1398</a:t>
                      </a:r>
                      <a:endParaRPr lang="en-US" sz="2000" dirty="0"/>
                    </a:p>
                  </a:txBody>
                  <a:tcPr marL="68585" marR="68585" marT="45719" marB="45719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Embassy of Ireland</a:t>
                      </a:r>
                      <a:endParaRPr lang="en-US" sz="2000" dirty="0"/>
                    </a:p>
                  </a:txBody>
                  <a:tcPr marL="68585" marR="68585" marT="45719" marB="45719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832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95</Words>
  <Application>Microsoft Office PowerPoint</Application>
  <PresentationFormat>On-screen Show (4:3)</PresentationFormat>
  <Paragraphs>22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PLHIV Stigma index studies in Uganda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PLHIV Stigma index studies in Uganda </dc:title>
  <dc:creator>KENT</dc:creator>
  <cp:lastModifiedBy>KENT</cp:lastModifiedBy>
  <cp:revision>1</cp:revision>
  <dcterms:created xsi:type="dcterms:W3CDTF">2024-05-13T13:51:28Z</dcterms:created>
  <dcterms:modified xsi:type="dcterms:W3CDTF">2024-05-13T14:01:18Z</dcterms:modified>
</cp:coreProperties>
</file>